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4"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04DC"/>
    <a:srgbClr val="E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286" autoAdjust="0"/>
  </p:normalViewPr>
  <p:slideViewPr>
    <p:cSldViewPr>
      <p:cViewPr>
        <p:scale>
          <a:sx n="100" d="100"/>
          <a:sy n="100" d="100"/>
        </p:scale>
        <p:origin x="-1722" y="259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02.04.2019</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extLst>
      <p:ext uri="{BB962C8B-B14F-4D97-AF65-F5344CB8AC3E}">
        <p14:creationId xmlns:p14="http://schemas.microsoft.com/office/powerpoint/2010/main" val="129361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202FC766-7B01-4D1A-8366-CEB4CE4C3223}" type="datetimeFigureOut">
              <a:rPr lang="ru-RU" smtClean="0"/>
              <a:pPr/>
              <a:t>02.04.2019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02.04.2019</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go.mail.ru/redir?via_page=1&amp;type=sr&amp;redir=eJzLKCkpKLbS10-tKChKLS7WTc7IzEvUKyrVTyqt1K8qq0ytSslPzsjO1GdgMDQ1NTQ3NjA3NWf46r3eyMUiWoF17wzN5Fus1gB1MRfT" TargetMode="External"/><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e.mail.ru/attachment/15540359780000000389/0;1?x-email=ruzilya.bikmukhametova@mail.ru"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8.png"/><Relationship Id="rId18" Type="http://schemas.openxmlformats.org/officeDocument/2006/relationships/image" Target="../media/image22.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7.png"/><Relationship Id="rId17" Type="http://schemas.openxmlformats.org/officeDocument/2006/relationships/image" Target="../media/image21.jpeg"/><Relationship Id="rId2" Type="http://schemas.openxmlformats.org/officeDocument/2006/relationships/notesSlide" Target="../notesSlides/notesSlide2.xml"/><Relationship Id="rId16"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6.jpeg"/><Relationship Id="rId5" Type="http://schemas.openxmlformats.org/officeDocument/2006/relationships/diagramQuickStyle" Target="../diagrams/quickStyle1.xml"/><Relationship Id="rId15" Type="http://schemas.openxmlformats.org/officeDocument/2006/relationships/image" Target="../media/image19.png"/><Relationship Id="rId10" Type="http://schemas.openxmlformats.org/officeDocument/2006/relationships/image" Target="../media/image15.png"/><Relationship Id="rId4" Type="http://schemas.openxmlformats.org/officeDocument/2006/relationships/diagramLayout" Target="../diagrams/layout1.xml"/><Relationship Id="rId9" Type="http://schemas.openxmlformats.org/officeDocument/2006/relationships/hyperlink" Target="https://e.mail.ru/attachment/15492635440000000294/0;1" TargetMode="External"/><Relationship Id="rId14" Type="http://schemas.openxmlformats.org/officeDocument/2006/relationships/hyperlink" Target="http://caydaq.tatar/1938-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hyperlink" Target="https://e.mail.ru/attachment/15492911950000000550/0;1" TargetMode="Externa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ПК\Pictures\s12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746" y="785728"/>
            <a:ext cx="2537934" cy="60689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259632" y="2204590"/>
            <a:ext cx="1512168" cy="637023"/>
          </a:xfrm>
        </p:spPr>
        <p:txBody>
          <a:bodyPr>
            <a:normAutofit fontScale="90000"/>
          </a:bodyPr>
          <a:lstStyle/>
          <a:p>
            <a:r>
              <a:rPr lang="ru-RU" dirty="0" smtClean="0"/>
              <a:t> </a:t>
            </a:r>
            <a:endParaRPr lang="ru-RU" dirty="0"/>
          </a:p>
        </p:txBody>
      </p:sp>
      <p:sp>
        <p:nvSpPr>
          <p:cNvPr id="3" name="Подзаголовок 2"/>
          <p:cNvSpPr>
            <a:spLocks noGrp="1"/>
          </p:cNvSpPr>
          <p:nvPr>
            <p:ph type="subTitle" idx="1"/>
          </p:nvPr>
        </p:nvSpPr>
        <p:spPr>
          <a:xfrm>
            <a:off x="917326" y="1279667"/>
            <a:ext cx="2564904" cy="1368152"/>
          </a:xfrm>
        </p:spPr>
        <p:txBody>
          <a:bodyPr>
            <a:normAutofit/>
          </a:bodyPr>
          <a:lstStyle/>
          <a:p>
            <a:pPr algn="ctr"/>
            <a:r>
              <a:rPr lang="ru-RU" sz="14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 </a:t>
            </a:r>
            <a:endParaRPr lang="ru-RU" sz="1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67272" y="-3175"/>
            <a:ext cx="6309321"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2060848" y="5099281"/>
            <a:ext cx="3024336" cy="8156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1535" y="8"/>
            <a:ext cx="1426469" cy="938719"/>
          </a:xfrm>
          <a:prstGeom prst="rect">
            <a:avLst/>
          </a:prstGeom>
        </p:spPr>
        <p:txBody>
          <a:bodyPr wrap="square">
            <a:spAutoFit/>
          </a:bodyPr>
          <a:lstStyle/>
          <a:p>
            <a:pPr algn="ctr"/>
            <a:r>
              <a:rPr lang="ru-RU" sz="1100" dirty="0" smtClean="0"/>
              <a:t>Ежемесячное издание     </a:t>
            </a:r>
          </a:p>
          <a:p>
            <a:pPr algn="ctr"/>
            <a:r>
              <a:rPr lang="ru-RU" sz="1100" dirty="0"/>
              <a:t> </a:t>
            </a:r>
            <a:r>
              <a:rPr lang="ru-RU" sz="1100" dirty="0" smtClean="0"/>
              <a:t>март   2019</a:t>
            </a:r>
          </a:p>
          <a:p>
            <a:pPr algn="ctr"/>
            <a:r>
              <a:rPr lang="ru-RU" sz="1100" dirty="0" smtClean="0"/>
              <a:t>МБОУ «СОШ №24»                     №7</a:t>
            </a:r>
            <a:endParaRPr lang="ru-RU" sz="1100" dirty="0"/>
          </a:p>
        </p:txBody>
      </p:sp>
      <p:sp>
        <p:nvSpPr>
          <p:cNvPr id="26" name="TextBox 25"/>
          <p:cNvSpPr txBox="1"/>
          <p:nvPr/>
        </p:nvSpPr>
        <p:spPr>
          <a:xfrm>
            <a:off x="6569138" y="8731309"/>
            <a:ext cx="288862" cy="369332"/>
          </a:xfrm>
          <a:prstGeom prst="rect">
            <a:avLst/>
          </a:prstGeom>
          <a:noFill/>
        </p:spPr>
        <p:txBody>
          <a:bodyPr wrap="none" rtlCol="0">
            <a:spAutoFit/>
          </a:bodyPr>
          <a:lstStyle/>
          <a:p>
            <a:r>
              <a:rPr lang="ru-RU" dirty="0" smtClean="0">
                <a:solidFill>
                  <a:srgbClr val="FF0000"/>
                </a:solidFill>
              </a:rPr>
              <a:t>1</a:t>
            </a:r>
            <a:endParaRPr lang="ru-RU" dirty="0">
              <a:solidFill>
                <a:srgbClr val="FF0000"/>
              </a:solidFill>
            </a:endParaRPr>
          </a:p>
        </p:txBody>
      </p:sp>
      <p:sp>
        <p:nvSpPr>
          <p:cNvPr id="7" name="TextBox 6"/>
          <p:cNvSpPr txBox="1"/>
          <p:nvPr/>
        </p:nvSpPr>
        <p:spPr>
          <a:xfrm>
            <a:off x="9045624" y="785727"/>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807869" y="1328753"/>
            <a:ext cx="2696587" cy="2677656"/>
          </a:xfrm>
          <a:prstGeom prst="rect">
            <a:avLst/>
          </a:prstGeom>
          <a:noFill/>
        </p:spPr>
        <p:txBody>
          <a:bodyPr wrap="square" rtlCol="0">
            <a:spAutoFit/>
          </a:bodyPr>
          <a:lstStyle/>
          <a:p>
            <a:r>
              <a:rPr lang="ru-RU" sz="1200" dirty="0"/>
              <a:t>Этот месяц – утро года</a:t>
            </a:r>
            <a:r>
              <a:rPr lang="ru-RU" sz="1200" dirty="0" smtClean="0"/>
              <a:t>,</a:t>
            </a:r>
          </a:p>
          <a:p>
            <a:r>
              <a:rPr lang="ru-RU" sz="1200" dirty="0" smtClean="0"/>
              <a:t> </a:t>
            </a:r>
            <a:r>
              <a:rPr lang="ru-RU" sz="1200" dirty="0"/>
              <a:t>Просыпается природа. </a:t>
            </a:r>
            <a:endParaRPr lang="ru-RU" sz="1200" dirty="0" smtClean="0"/>
          </a:p>
          <a:p>
            <a:r>
              <a:rPr lang="ru-RU" sz="1200" dirty="0" smtClean="0"/>
              <a:t>Не </a:t>
            </a:r>
            <a:r>
              <a:rPr lang="ru-RU" sz="1200" dirty="0"/>
              <a:t>весна, а </a:t>
            </a:r>
            <a:r>
              <a:rPr lang="ru-RU" sz="1200" dirty="0" err="1"/>
              <a:t>предвесенье</a:t>
            </a:r>
            <a:r>
              <a:rPr lang="ru-RU" sz="1200" dirty="0"/>
              <a:t>: </a:t>
            </a:r>
            <a:endParaRPr lang="ru-RU" sz="1200" dirty="0" smtClean="0"/>
          </a:p>
          <a:p>
            <a:r>
              <a:rPr lang="ru-RU" sz="1200" dirty="0" smtClean="0"/>
              <a:t>Снегопадом </a:t>
            </a:r>
            <a:r>
              <a:rPr lang="ru-RU" sz="1200" dirty="0"/>
              <a:t>и метелью </a:t>
            </a:r>
            <a:endParaRPr lang="ru-RU" sz="1200" dirty="0" smtClean="0"/>
          </a:p>
          <a:p>
            <a:r>
              <a:rPr lang="ru-RU" sz="1200" dirty="0" smtClean="0"/>
              <a:t>Нас </a:t>
            </a:r>
            <a:r>
              <a:rPr lang="ru-RU" sz="1200" dirty="0"/>
              <a:t>ему не удивить</a:t>
            </a:r>
            <a:r>
              <a:rPr lang="ru-RU" sz="1200" dirty="0" smtClean="0"/>
              <a:t>,</a:t>
            </a:r>
          </a:p>
          <a:p>
            <a:r>
              <a:rPr lang="ru-RU" sz="1200" dirty="0" smtClean="0"/>
              <a:t> </a:t>
            </a:r>
            <a:r>
              <a:rPr lang="ru-RU" sz="1200" dirty="0"/>
              <a:t>Но как любит пошалить! </a:t>
            </a:r>
            <a:endParaRPr lang="ru-RU" sz="1200" dirty="0" smtClean="0"/>
          </a:p>
          <a:p>
            <a:r>
              <a:rPr lang="ru-RU" sz="1200" dirty="0" smtClean="0"/>
              <a:t>Солнце </a:t>
            </a:r>
            <a:r>
              <a:rPr lang="ru-RU" sz="1200" dirty="0"/>
              <a:t>греет </a:t>
            </a:r>
            <a:r>
              <a:rPr lang="ru-RU" sz="1200" dirty="0" smtClean="0"/>
              <a:t>всё сильнее</a:t>
            </a:r>
            <a:r>
              <a:rPr lang="ru-RU" sz="1200" dirty="0"/>
              <a:t>, </a:t>
            </a:r>
            <a:endParaRPr lang="ru-RU" sz="1200" dirty="0" smtClean="0"/>
          </a:p>
          <a:p>
            <a:r>
              <a:rPr lang="ru-RU" sz="1200" dirty="0" smtClean="0"/>
              <a:t>Пляшут </a:t>
            </a:r>
            <a:r>
              <a:rPr lang="ru-RU" sz="1200" dirty="0"/>
              <a:t>звонкие капели</a:t>
            </a:r>
            <a:r>
              <a:rPr lang="ru-RU" sz="1200" dirty="0" smtClean="0"/>
              <a:t>,</a:t>
            </a:r>
          </a:p>
          <a:p>
            <a:r>
              <a:rPr lang="ru-RU" sz="1200" dirty="0" smtClean="0"/>
              <a:t> </a:t>
            </a:r>
            <a:r>
              <a:rPr lang="ru-RU" sz="1200" dirty="0"/>
              <a:t>Снег подтаял и осел, </a:t>
            </a:r>
            <a:endParaRPr lang="ru-RU" sz="1200" dirty="0" smtClean="0"/>
          </a:p>
          <a:p>
            <a:r>
              <a:rPr lang="ru-RU" sz="1200" dirty="0" smtClean="0"/>
              <a:t>Кружева </a:t>
            </a:r>
            <a:r>
              <a:rPr lang="ru-RU" sz="1200" dirty="0"/>
              <a:t>уже надел</a:t>
            </a:r>
            <a:r>
              <a:rPr lang="ru-RU" sz="1200" dirty="0" smtClean="0"/>
              <a:t>...</a:t>
            </a:r>
          </a:p>
          <a:p>
            <a:r>
              <a:rPr lang="ru-RU" sz="1200" dirty="0" smtClean="0"/>
              <a:t> </a:t>
            </a:r>
            <a:r>
              <a:rPr lang="ru-RU" sz="1200" dirty="0" err="1"/>
              <a:t>Неуверенны</a:t>
            </a:r>
            <a:r>
              <a:rPr lang="ru-RU" sz="1200" dirty="0"/>
              <a:t> шаги, </a:t>
            </a:r>
            <a:endParaRPr lang="ru-RU" sz="1200" dirty="0" smtClean="0"/>
          </a:p>
          <a:p>
            <a:r>
              <a:rPr lang="ru-RU" sz="1200" dirty="0" smtClean="0"/>
              <a:t>Но </a:t>
            </a:r>
            <a:r>
              <a:rPr lang="ru-RU" sz="1200" dirty="0"/>
              <a:t>вперёд ведут они. </a:t>
            </a:r>
            <a:endParaRPr lang="ru-RU" sz="1200" dirty="0" smtClean="0"/>
          </a:p>
          <a:p>
            <a:r>
              <a:rPr lang="ru-RU" sz="1200" dirty="0" smtClean="0"/>
              <a:t>Как </a:t>
            </a:r>
            <a:r>
              <a:rPr lang="ru-RU" sz="1200" dirty="0"/>
              <a:t>зима не будет злиться</a:t>
            </a:r>
            <a:r>
              <a:rPr lang="ru-RU" sz="1200" dirty="0" smtClean="0"/>
              <a:t>,</a:t>
            </a:r>
          </a:p>
          <a:p>
            <a:r>
              <a:rPr lang="ru-RU" sz="1200" dirty="0" smtClean="0"/>
              <a:t> </a:t>
            </a:r>
            <a:r>
              <a:rPr lang="ru-RU" sz="1200" dirty="0"/>
              <a:t>Но весне всё ж </a:t>
            </a:r>
            <a:r>
              <a:rPr lang="ru-RU" sz="1200" dirty="0" smtClean="0"/>
              <a:t>покорится!</a:t>
            </a:r>
            <a:endParaRPr lang="ru-RU" sz="1200" dirty="0"/>
          </a:p>
        </p:txBody>
      </p:sp>
      <p:sp>
        <p:nvSpPr>
          <p:cNvPr id="6" name="Прямоугольник 5"/>
          <p:cNvSpPr/>
          <p:nvPr/>
        </p:nvSpPr>
        <p:spPr>
          <a:xfrm>
            <a:off x="804421" y="1077702"/>
            <a:ext cx="3704699" cy="307777"/>
          </a:xfrm>
          <a:prstGeom prst="rect">
            <a:avLst/>
          </a:prstGeom>
        </p:spPr>
        <p:txBody>
          <a:bodyPr wrap="square">
            <a:spAutoFit/>
          </a:bodyPr>
          <a:lstStyle/>
          <a:p>
            <a:r>
              <a:rPr lang="ru-RU" sz="1400" dirty="0" smtClean="0"/>
              <a:t>          </a:t>
            </a:r>
            <a:endParaRPr lang="ru-RU" sz="1400" b="1" i="1" dirty="0"/>
          </a:p>
        </p:txBody>
      </p:sp>
      <p:sp>
        <p:nvSpPr>
          <p:cNvPr id="10" name="AutoShape 2" descr="https://dreem-pics.com/uploads/posts/2017-10/1507982553_117386380_____el1__9_.pn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AutoShape 4" descr="https://dreem-pics.com/uploads/posts/2017-10/1507982553_117386380_____el1__9_.pn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Прямоугольник 4"/>
          <p:cNvSpPr/>
          <p:nvPr/>
        </p:nvSpPr>
        <p:spPr>
          <a:xfrm>
            <a:off x="807869" y="708370"/>
            <a:ext cx="6143847" cy="523220"/>
          </a:xfrm>
          <a:prstGeom prst="rect">
            <a:avLst/>
          </a:prstGeom>
        </p:spPr>
        <p:txBody>
          <a:bodyPr wrap="square">
            <a:spAutoFit/>
          </a:bodyPr>
          <a:lstStyle/>
          <a:p>
            <a:pPr algn="ctr"/>
            <a:r>
              <a:rPr lang="ru-RU" sz="1400" b="1" dirty="0" smtClean="0">
                <a:solidFill>
                  <a:srgbClr val="FF0000"/>
                </a:solidFill>
              </a:rPr>
              <a:t> </a:t>
            </a:r>
            <a:endParaRPr lang="ru-RU" sz="1400" b="1" dirty="0">
              <a:solidFill>
                <a:srgbClr val="FF0000"/>
              </a:solidFill>
            </a:endParaRPr>
          </a:p>
          <a:p>
            <a:pPr algn="ctr"/>
            <a:endParaRPr lang="ru-RU" sz="1400" b="1" dirty="0" smtClean="0">
              <a:solidFill>
                <a:srgbClr val="FF0000"/>
              </a:solidFill>
            </a:endParaRPr>
          </a:p>
        </p:txBody>
      </p:sp>
      <p:sp>
        <p:nvSpPr>
          <p:cNvPr id="4" name="AutoShape 2" descr="http://itd0.mycdn.me/image?id=862831533603&amp;t=20&amp;plc=WEB&amp;tkn=*rl2cy6vaMJlC8zsNomwmEZ0fer8"/>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AutoShape 5" descr="http://wonderhostels.ru/img/blog/blokada1.jpg"/>
          <p:cNvSpPr>
            <a:spLocks noChangeAspect="1" noChangeArrowheads="1"/>
          </p:cNvSpPr>
          <p:nvPr/>
        </p:nvSpPr>
        <p:spPr bwMode="auto">
          <a:xfrm>
            <a:off x="520700" y="3206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12" descr="https://openclipart.org/image/800px/svg_to_png/263144/Prismatic-Fireworks-6-No-Background.png"/>
          <p:cNvSpPr>
            <a:spLocks noChangeAspect="1" noChangeArrowheads="1"/>
          </p:cNvSpPr>
          <p:nvPr/>
        </p:nvSpPr>
        <p:spPr bwMode="auto">
          <a:xfrm>
            <a:off x="673100" y="4730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AutoShape 2" descr="https://express-china.ru/upload/iblock/dda/stars.jpeg">
            <a:hlinkClick r:id="rId4"/>
          </p:cNvPr>
          <p:cNvSpPr>
            <a:spLocks noChangeAspect="1" noChangeArrowheads="1"/>
          </p:cNvSpPr>
          <p:nvPr/>
        </p:nvSpPr>
        <p:spPr bwMode="auto">
          <a:xfrm>
            <a:off x="3476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 name="TextBox 20"/>
          <p:cNvSpPr txBox="1"/>
          <p:nvPr/>
        </p:nvSpPr>
        <p:spPr>
          <a:xfrm>
            <a:off x="2125221" y="5220072"/>
            <a:ext cx="4896544" cy="276999"/>
          </a:xfrm>
          <a:prstGeom prst="rect">
            <a:avLst/>
          </a:prstGeom>
          <a:noFill/>
        </p:spPr>
        <p:txBody>
          <a:bodyPr wrap="square" rtlCol="0">
            <a:spAutoFit/>
          </a:bodyPr>
          <a:lstStyle/>
          <a:p>
            <a:r>
              <a:rPr lang="ru-RU" sz="1200" dirty="0" smtClean="0"/>
              <a:t> </a:t>
            </a:r>
            <a:r>
              <a:rPr lang="ru-RU" sz="1200" b="1" dirty="0" smtClean="0"/>
              <a:t>   </a:t>
            </a:r>
            <a:r>
              <a:rPr lang="ru-RU" sz="1200" i="1" dirty="0" smtClean="0"/>
              <a:t>     </a:t>
            </a:r>
            <a:endParaRPr lang="ru-RU" sz="1200" b="1" dirty="0"/>
          </a:p>
        </p:txBody>
      </p:sp>
      <p:sp>
        <p:nvSpPr>
          <p:cNvPr id="8" name="TextBox 7"/>
          <p:cNvSpPr txBox="1"/>
          <p:nvPr/>
        </p:nvSpPr>
        <p:spPr>
          <a:xfrm>
            <a:off x="757069" y="498475"/>
            <a:ext cx="4784819" cy="553998"/>
          </a:xfrm>
          <a:prstGeom prst="rect">
            <a:avLst/>
          </a:prstGeom>
          <a:noFill/>
        </p:spPr>
        <p:txBody>
          <a:bodyPr wrap="square" rtlCol="0">
            <a:spAutoFit/>
          </a:bodyPr>
          <a:lstStyle/>
          <a:p>
            <a:r>
              <a:rPr lang="ru-RU" sz="1400" b="1" dirty="0"/>
              <a:t>Весенний лед толст, да прост; осенний — тонок, да цепок</a:t>
            </a:r>
            <a:r>
              <a:rPr lang="ru-RU" dirty="0" smtClean="0"/>
              <a:t>.</a:t>
            </a:r>
          </a:p>
          <a:p>
            <a:r>
              <a:rPr lang="ru-RU" sz="1200" dirty="0"/>
              <a:t> </a:t>
            </a:r>
            <a:r>
              <a:rPr lang="ru-RU" sz="1200" dirty="0" smtClean="0"/>
              <a:t>                                                                                                                   (Пословица )</a:t>
            </a:r>
            <a:endParaRPr lang="ru-RU" sz="1200" dirty="0"/>
          </a:p>
        </p:txBody>
      </p:sp>
      <p:sp>
        <p:nvSpPr>
          <p:cNvPr id="9" name="AutoShape 2" descr="https://3.bp.blogspot.com/-xr91z7RX5JE/WPsUox_3ykI/AAAAAAAABEM/WnoMCiGxM0gNc5Ze5s4Cyv0-FaSsh-qzgCLcB/w1200-h630-p-k-no-nu/%25D0%25B2%25D0%25B5%25D1%2581%25D0%25BD%25D0%25B01.jpg"/>
          <p:cNvSpPr>
            <a:spLocks noChangeAspect="1" noChangeArrowheads="1"/>
          </p:cNvSpPr>
          <p:nvPr/>
        </p:nvSpPr>
        <p:spPr bwMode="auto">
          <a:xfrm>
            <a:off x="825500" y="6254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4680" y="1273781"/>
            <a:ext cx="3501008" cy="1780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C:\Users\ПК\Pictures\24944377.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92896" y="1763688"/>
            <a:ext cx="1860893" cy="212742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ПК\Pictures\hello_html_m227bcb8.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4703" y="7380312"/>
            <a:ext cx="6137301" cy="18598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ПК\Pictures\IMG-20190331-WA0007.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7869" y="5905818"/>
            <a:ext cx="2189082" cy="169051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ПК\Pictures\IMG-20190323-WA000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3675" y="4030220"/>
            <a:ext cx="2265876" cy="169390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646398" y="3275856"/>
            <a:ext cx="1790980" cy="369332"/>
          </a:xfrm>
          <a:prstGeom prst="rect">
            <a:avLst/>
          </a:prstGeom>
          <a:noFill/>
        </p:spPr>
        <p:txBody>
          <a:bodyPr wrap="square" rtlCol="0">
            <a:spAutoFit/>
          </a:bodyPr>
          <a:lstStyle/>
          <a:p>
            <a:r>
              <a:rPr lang="ru-RU" b="1" dirty="0" smtClean="0">
                <a:solidFill>
                  <a:srgbClr val="FF0000"/>
                </a:solidFill>
              </a:rPr>
              <a:t>С ЮБИЛЕЕМ!</a:t>
            </a:r>
            <a:endParaRPr lang="ru-RU" b="1" dirty="0">
              <a:solidFill>
                <a:srgbClr val="FF0000"/>
              </a:solidFill>
            </a:endParaRPr>
          </a:p>
        </p:txBody>
      </p:sp>
      <p:sp>
        <p:nvSpPr>
          <p:cNvPr id="18" name="TextBox 17"/>
          <p:cNvSpPr txBox="1"/>
          <p:nvPr/>
        </p:nvSpPr>
        <p:spPr>
          <a:xfrm>
            <a:off x="3059551" y="3645188"/>
            <a:ext cx="3776136" cy="2031325"/>
          </a:xfrm>
          <a:prstGeom prst="rect">
            <a:avLst/>
          </a:prstGeom>
          <a:noFill/>
        </p:spPr>
        <p:txBody>
          <a:bodyPr wrap="square" rtlCol="0">
            <a:spAutoFit/>
          </a:bodyPr>
          <a:lstStyle/>
          <a:p>
            <a:pPr algn="just"/>
            <a:r>
              <a:rPr lang="ru-RU" sz="1400" dirty="0" smtClean="0"/>
              <a:t>        23 марта </a:t>
            </a:r>
            <a:r>
              <a:rPr lang="ru-RU" sz="1400" dirty="0" smtClean="0"/>
              <a:t> </a:t>
            </a:r>
            <a:r>
              <a:rPr lang="ru-RU" sz="1400" dirty="0" smtClean="0"/>
              <a:t>коллектив нашей школы отметил </a:t>
            </a:r>
            <a:r>
              <a:rPr lang="ru-RU" sz="1400" dirty="0" smtClean="0"/>
              <a:t>80- </a:t>
            </a:r>
            <a:r>
              <a:rPr lang="ru-RU" sz="1400" dirty="0" smtClean="0"/>
              <a:t>летний юбилей  </a:t>
            </a:r>
            <a:r>
              <a:rPr lang="ru-RU" sz="1400" dirty="0" err="1" smtClean="0"/>
              <a:t>Касымовой</a:t>
            </a:r>
            <a:r>
              <a:rPr lang="ru-RU" sz="1400" dirty="0" smtClean="0"/>
              <a:t> Татьяны Васильевны. «Наша тётя </a:t>
            </a:r>
            <a:r>
              <a:rPr lang="ru-RU" sz="1400" dirty="0" err="1" smtClean="0"/>
              <a:t>Таня»,несмотря</a:t>
            </a:r>
            <a:r>
              <a:rPr lang="ru-RU" sz="1400" dirty="0" smtClean="0"/>
              <a:t> </a:t>
            </a:r>
            <a:r>
              <a:rPr lang="ru-RU" sz="1400" dirty="0" smtClean="0"/>
              <a:t>на такой почтенный </a:t>
            </a:r>
            <a:r>
              <a:rPr lang="ru-RU" sz="1400" dirty="0" smtClean="0"/>
              <a:t>возраст, </a:t>
            </a:r>
            <a:r>
              <a:rPr lang="ru-RU" sz="1400" dirty="0" smtClean="0"/>
              <a:t>всё ещё остаётся в строю. Первая запись в  трудовой книжке начинается с 1957 года. Благодарности, Почётные грамоты, звание «Ветеран труда»- всё это указывает, что Татьяна Васильевна всегда работала на совесть. </a:t>
            </a:r>
            <a:endParaRPr lang="ru-RU" sz="1400" dirty="0"/>
          </a:p>
        </p:txBody>
      </p:sp>
      <p:sp>
        <p:nvSpPr>
          <p:cNvPr id="19" name="Прямоугольник 18"/>
          <p:cNvSpPr/>
          <p:nvPr/>
        </p:nvSpPr>
        <p:spPr>
          <a:xfrm>
            <a:off x="3573016" y="5751975"/>
            <a:ext cx="3429000" cy="2462213"/>
          </a:xfrm>
          <a:prstGeom prst="rect">
            <a:avLst/>
          </a:prstGeom>
        </p:spPr>
        <p:txBody>
          <a:bodyPr>
            <a:spAutoFit/>
          </a:bodyPr>
          <a:lstStyle/>
          <a:p>
            <a:r>
              <a:rPr lang="ru-RU" sz="1400" b="1" dirty="0">
                <a:solidFill>
                  <a:srgbClr val="FF0000"/>
                </a:solidFill>
              </a:rPr>
              <a:t>Восемьдесят лет — вот это дата!</a:t>
            </a:r>
            <a:br>
              <a:rPr lang="ru-RU" sz="1400" b="1" dirty="0">
                <a:solidFill>
                  <a:srgbClr val="FF0000"/>
                </a:solidFill>
              </a:rPr>
            </a:br>
            <a:r>
              <a:rPr lang="ru-RU" sz="1400" b="1" dirty="0">
                <a:solidFill>
                  <a:srgbClr val="FF0000"/>
                </a:solidFill>
              </a:rPr>
              <a:t>Жизнь событиями разными полна:</a:t>
            </a:r>
            <a:br>
              <a:rPr lang="ru-RU" sz="1400" b="1" dirty="0">
                <a:solidFill>
                  <a:srgbClr val="FF0000"/>
                </a:solidFill>
              </a:rPr>
            </a:br>
            <a:r>
              <a:rPr lang="ru-RU" sz="1400" b="1" dirty="0">
                <a:solidFill>
                  <a:srgbClr val="FF0000"/>
                </a:solidFill>
              </a:rPr>
              <a:t>Радостью и бедами богата,</a:t>
            </a:r>
            <a:br>
              <a:rPr lang="ru-RU" sz="1400" b="1" dirty="0">
                <a:solidFill>
                  <a:srgbClr val="FF0000"/>
                </a:solidFill>
              </a:rPr>
            </a:br>
            <a:r>
              <a:rPr lang="ru-RU" sz="1400" b="1" dirty="0">
                <a:solidFill>
                  <a:srgbClr val="FF0000"/>
                </a:solidFill>
              </a:rPr>
              <a:t>Словно за волной бежит волна!</a:t>
            </a:r>
            <a:br>
              <a:rPr lang="ru-RU" sz="1400" b="1" dirty="0">
                <a:solidFill>
                  <a:srgbClr val="FF0000"/>
                </a:solidFill>
              </a:rPr>
            </a:br>
            <a:r>
              <a:rPr lang="ru-RU" sz="1400" b="1" dirty="0">
                <a:solidFill>
                  <a:srgbClr val="FF0000"/>
                </a:solidFill>
              </a:rPr>
              <a:t/>
            </a:r>
            <a:br>
              <a:rPr lang="ru-RU" sz="1400" b="1" dirty="0">
                <a:solidFill>
                  <a:srgbClr val="FF0000"/>
                </a:solidFill>
              </a:rPr>
            </a:br>
            <a:r>
              <a:rPr lang="ru-RU" sz="1400" b="1" dirty="0">
                <a:solidFill>
                  <a:srgbClr val="FF0000"/>
                </a:solidFill>
              </a:rPr>
              <a:t>С юбилеем славным поздравляем.</a:t>
            </a:r>
            <a:br>
              <a:rPr lang="ru-RU" sz="1400" b="1" dirty="0">
                <a:solidFill>
                  <a:srgbClr val="FF0000"/>
                </a:solidFill>
              </a:rPr>
            </a:br>
            <a:r>
              <a:rPr lang="ru-RU" sz="1400" b="1" dirty="0">
                <a:solidFill>
                  <a:srgbClr val="FF0000"/>
                </a:solidFill>
              </a:rPr>
              <a:t>Будьте привлекательной всегда.</a:t>
            </a:r>
            <a:br>
              <a:rPr lang="ru-RU" sz="1400" b="1" dirty="0">
                <a:solidFill>
                  <a:srgbClr val="FF0000"/>
                </a:solidFill>
              </a:rPr>
            </a:br>
            <a:r>
              <a:rPr lang="ru-RU" sz="1400" b="1" dirty="0">
                <a:solidFill>
                  <a:srgbClr val="FF0000"/>
                </a:solidFill>
              </a:rPr>
              <a:t>Женственности, радости желаем,</a:t>
            </a:r>
            <a:br>
              <a:rPr lang="ru-RU" sz="1400" b="1" dirty="0">
                <a:solidFill>
                  <a:srgbClr val="FF0000"/>
                </a:solidFill>
              </a:rPr>
            </a:br>
            <a:r>
              <a:rPr lang="ru-RU" sz="1400" b="1" dirty="0">
                <a:solidFill>
                  <a:srgbClr val="FF0000"/>
                </a:solidFill>
              </a:rPr>
              <a:t>Не грустить, не плакать никогда!</a:t>
            </a:r>
            <a:br>
              <a:rPr lang="ru-RU" sz="1400" b="1" dirty="0">
                <a:solidFill>
                  <a:srgbClr val="FF0000"/>
                </a:solidFill>
              </a:rPr>
            </a:br>
            <a:r>
              <a:rPr lang="ru-RU" sz="1400" b="1" dirty="0">
                <a:solidFill>
                  <a:srgbClr val="FF0000"/>
                </a:solidFill>
              </a:rPr>
              <a:t/>
            </a:r>
            <a:br>
              <a:rPr lang="ru-RU" sz="1400" b="1" dirty="0">
                <a:solidFill>
                  <a:srgbClr val="FF0000"/>
                </a:solidFill>
              </a:rPr>
            </a:br>
            <a:endParaRPr lang="ru-RU" sz="1400" b="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0"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043" y="5004048"/>
            <a:ext cx="1614555"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6"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2479" y="1500919"/>
            <a:ext cx="2634628" cy="179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28011" y="3655740"/>
            <a:ext cx="6056139" cy="1585049"/>
          </a:xfrm>
          <a:prstGeom prst="rect">
            <a:avLst/>
          </a:prstGeom>
          <a:noFill/>
        </p:spPr>
        <p:txBody>
          <a:bodyPr wrap="square" rtlCol="0">
            <a:spAutoFit/>
          </a:bodyPr>
          <a:lstStyle/>
          <a:p>
            <a:pPr algn="ctr"/>
            <a:r>
              <a:rPr lang="tt-RU" sz="1400" b="1" dirty="0"/>
              <a:t>Путь к счастью</a:t>
            </a:r>
            <a:endParaRPr lang="ru-RU" sz="1400" b="1" dirty="0"/>
          </a:p>
          <a:p>
            <a:pPr algn="just"/>
            <a:r>
              <a:rPr lang="tt-RU" sz="1100" dirty="0"/>
              <a:t>         </a:t>
            </a:r>
            <a:r>
              <a:rPr lang="tt-RU" sz="1200" dirty="0">
                <a:latin typeface="Times New Roman" panose="02020603050405020304" pitchFamily="18" charset="0"/>
                <a:cs typeface="Times New Roman" panose="02020603050405020304" pitchFamily="18" charset="0"/>
              </a:rPr>
              <a:t>13 марта в актовом зале нашей школы прошла встреча учащихся и родителей 7 Б класса с представителем общероссийской общественной организации “Здоровая Россия. Общее дело” и клуба здорового образа жизни “Трезвый Альметьевск” Сосиным Алексеем Славовичем.</a:t>
            </a:r>
            <a:endParaRPr lang="ru-RU" sz="1200" dirty="0">
              <a:latin typeface="Times New Roman" panose="02020603050405020304" pitchFamily="18" charset="0"/>
              <a:cs typeface="Times New Roman" panose="02020603050405020304" pitchFamily="18" charset="0"/>
            </a:endParaRPr>
          </a:p>
          <a:p>
            <a:pPr algn="just"/>
            <a:r>
              <a:rPr lang="tt-RU" sz="1200" dirty="0">
                <a:latin typeface="Times New Roman" panose="02020603050405020304" pitchFamily="18" charset="0"/>
                <a:cs typeface="Times New Roman" panose="02020603050405020304" pitchFamily="18" charset="0"/>
              </a:rPr>
              <a:t>       Встреча была посвящена профилактике употребления ПАВ, формированию навыков здорого образа жизни,воспитанию нравственности и духовности у подростков.</a:t>
            </a:r>
            <a:endParaRPr lang="ru-RU" sz="1200" dirty="0">
              <a:latin typeface="Times New Roman" panose="02020603050405020304" pitchFamily="18" charset="0"/>
              <a:cs typeface="Times New Roman" panose="02020603050405020304" pitchFamily="18" charset="0"/>
            </a:endParaRPr>
          </a:p>
          <a:p>
            <a:r>
              <a:rPr lang="tt-RU" sz="1100" dirty="0"/>
              <a:t>                                                   </a:t>
            </a:r>
            <a:r>
              <a:rPr lang="tt-RU" sz="1100" dirty="0" smtClean="0"/>
              <a:t>                                     </a:t>
            </a:r>
            <a:r>
              <a:rPr lang="tt-RU" sz="1100" dirty="0"/>
              <a:t>Р.А.Бикмухаметова,классный руководитель 7 Б класса</a:t>
            </a:r>
            <a:endParaRPr lang="ru-RU" sz="1100" dirty="0"/>
          </a:p>
        </p:txBody>
      </p:sp>
      <p:sp>
        <p:nvSpPr>
          <p:cNvPr id="7" name="TextBox 6"/>
          <p:cNvSpPr txBox="1"/>
          <p:nvPr/>
        </p:nvSpPr>
        <p:spPr>
          <a:xfrm>
            <a:off x="692697" y="-18863"/>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sp>
        <p:nvSpPr>
          <p:cNvPr id="3" name="TextBox 2"/>
          <p:cNvSpPr txBox="1"/>
          <p:nvPr/>
        </p:nvSpPr>
        <p:spPr>
          <a:xfrm>
            <a:off x="764704" y="37513"/>
            <a:ext cx="4392488" cy="276999"/>
          </a:xfrm>
          <a:prstGeom prst="rect">
            <a:avLst/>
          </a:prstGeom>
          <a:noFill/>
        </p:spPr>
        <p:txBody>
          <a:bodyPr wrap="square" rtlCol="0">
            <a:spAutoFit/>
          </a:bodyPr>
          <a:lstStyle/>
          <a:p>
            <a:pPr fontAlgn="base"/>
            <a:r>
              <a:rPr lang="ru-RU" sz="1200" dirty="0"/>
              <a:t> </a:t>
            </a:r>
          </a:p>
        </p:txBody>
      </p:sp>
      <p:sp>
        <p:nvSpPr>
          <p:cNvPr id="9" name="TextBox 8"/>
          <p:cNvSpPr txBox="1"/>
          <p:nvPr/>
        </p:nvSpPr>
        <p:spPr>
          <a:xfrm flipH="1">
            <a:off x="6489340" y="8807256"/>
            <a:ext cx="504056" cy="369332"/>
          </a:xfrm>
          <a:prstGeom prst="rect">
            <a:avLst/>
          </a:prstGeom>
          <a:noFill/>
        </p:spPr>
        <p:txBody>
          <a:bodyPr wrap="square" rtlCol="0">
            <a:spAutoFit/>
          </a:bodyPr>
          <a:lstStyle/>
          <a:p>
            <a:r>
              <a:rPr lang="ru-RU" dirty="0" smtClean="0">
                <a:solidFill>
                  <a:srgbClr val="0070C0"/>
                </a:solidFill>
              </a:rPr>
              <a:t>2</a:t>
            </a:r>
            <a:endParaRPr lang="ru-RU" dirty="0">
              <a:solidFill>
                <a:srgbClr val="0070C0"/>
              </a:solidFill>
            </a:endParaRPr>
          </a:p>
        </p:txBody>
      </p:sp>
      <p:sp>
        <p:nvSpPr>
          <p:cNvPr id="16" name="TextBox 15"/>
          <p:cNvSpPr txBox="1"/>
          <p:nvPr/>
        </p:nvSpPr>
        <p:spPr>
          <a:xfrm>
            <a:off x="-522075" y="2843808"/>
            <a:ext cx="4248472" cy="276999"/>
          </a:xfrm>
          <a:prstGeom prst="rect">
            <a:avLst/>
          </a:prstGeom>
          <a:noFill/>
        </p:spPr>
        <p:txBody>
          <a:bodyPr wrap="square" rtlCol="0">
            <a:spAutoFit/>
          </a:bodyPr>
          <a:lstStyle/>
          <a:p>
            <a:r>
              <a:rPr lang="ru-RU" sz="1200" dirty="0" smtClean="0"/>
              <a:t>             </a:t>
            </a:r>
            <a:endParaRPr lang="ru-RU" sz="1200" dirty="0"/>
          </a:p>
        </p:txBody>
      </p:sp>
      <p:sp>
        <p:nvSpPr>
          <p:cNvPr id="4" name="TextBox 3"/>
          <p:cNvSpPr txBox="1"/>
          <p:nvPr/>
        </p:nvSpPr>
        <p:spPr>
          <a:xfrm>
            <a:off x="729855" y="12913"/>
            <a:ext cx="6090988" cy="461665"/>
          </a:xfrm>
          <a:prstGeom prst="rect">
            <a:avLst/>
          </a:prstGeom>
          <a:noFill/>
        </p:spPr>
        <p:txBody>
          <a:bodyPr wrap="square" rtlCol="0">
            <a:spAutoFit/>
          </a:bodyPr>
          <a:lstStyle/>
          <a:p>
            <a:r>
              <a:rPr lang="ru-RU" sz="1200" dirty="0"/>
              <a:t> </a:t>
            </a:r>
          </a:p>
          <a:p>
            <a:r>
              <a:rPr lang="ru-RU" sz="1200" dirty="0"/>
              <a:t> </a:t>
            </a:r>
          </a:p>
        </p:txBody>
      </p:sp>
      <p:sp>
        <p:nvSpPr>
          <p:cNvPr id="12" name="TextBox 11"/>
          <p:cNvSpPr txBox="1"/>
          <p:nvPr/>
        </p:nvSpPr>
        <p:spPr>
          <a:xfrm>
            <a:off x="752043" y="4292199"/>
            <a:ext cx="6206033" cy="276999"/>
          </a:xfrm>
          <a:prstGeom prst="rect">
            <a:avLst/>
          </a:prstGeom>
          <a:noFill/>
        </p:spPr>
        <p:txBody>
          <a:bodyPr wrap="square" rtlCol="0">
            <a:spAutoFit/>
          </a:bodyPr>
          <a:lstStyle/>
          <a:p>
            <a:r>
              <a:rPr lang="ru-RU" sz="1200" b="1" dirty="0"/>
              <a:t> </a:t>
            </a:r>
            <a:r>
              <a:rPr lang="ru-RU" sz="1200" b="1" dirty="0" smtClean="0"/>
              <a:t>                                                                  </a:t>
            </a:r>
            <a:endParaRPr lang="ru-RU" sz="1200" dirty="0"/>
          </a:p>
        </p:txBody>
      </p:sp>
      <p:sp>
        <p:nvSpPr>
          <p:cNvPr id="8" name="TextBox 7"/>
          <p:cNvSpPr txBox="1"/>
          <p:nvPr/>
        </p:nvSpPr>
        <p:spPr>
          <a:xfrm>
            <a:off x="1710172" y="89856"/>
            <a:ext cx="4239107" cy="307777"/>
          </a:xfrm>
          <a:prstGeom prst="rect">
            <a:avLst/>
          </a:prstGeom>
          <a:noFill/>
        </p:spPr>
        <p:txBody>
          <a:bodyPr wrap="square" rtlCol="0">
            <a:spAutoFit/>
          </a:bodyPr>
          <a:lstStyle/>
          <a:p>
            <a:r>
              <a:rPr lang="ru-RU" sz="1400" b="1" dirty="0" smtClean="0"/>
              <a:t>Кто спортом </a:t>
            </a:r>
            <a:r>
              <a:rPr lang="ru-RU" sz="1400" b="1" dirty="0" smtClean="0"/>
              <a:t>занимается, </a:t>
            </a:r>
            <a:r>
              <a:rPr lang="ru-RU" sz="1400" b="1" dirty="0" smtClean="0"/>
              <a:t>тот в жизни улыбается !</a:t>
            </a:r>
            <a:endParaRPr lang="ru-RU" sz="1400" b="1"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8693" y="340086"/>
            <a:ext cx="1962150" cy="1351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utoShape 4" descr="https://apf.mail.ru/cgi-bin/readmsg?id=15540359780000000389;0;1&amp;af_preview=1&amp;exif=1">
            <a:hlinkClick r:id="rId5"/>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043" y="397633"/>
            <a:ext cx="2048529" cy="1235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881702" y="397633"/>
            <a:ext cx="1976991" cy="1384995"/>
          </a:xfrm>
          <a:prstGeom prst="rect">
            <a:avLst/>
          </a:prstGeom>
          <a:noFill/>
        </p:spPr>
        <p:txBody>
          <a:bodyPr wrap="square" rtlCol="0">
            <a:spAutoFit/>
          </a:bodyPr>
          <a:lstStyle/>
          <a:p>
            <a:r>
              <a:rPr lang="ru-RU" sz="1400" dirty="0" smtClean="0"/>
              <a:t>На соревнованиях </a:t>
            </a:r>
            <a:r>
              <a:rPr lang="ru-RU" sz="1400" dirty="0" smtClean="0"/>
              <a:t>в рамках </a:t>
            </a:r>
            <a:r>
              <a:rPr lang="ru-RU" sz="1400" dirty="0" smtClean="0"/>
              <a:t> закрытия лыжного </a:t>
            </a:r>
            <a:r>
              <a:rPr lang="ru-RU" sz="1400" dirty="0" smtClean="0"/>
              <a:t>сезона ученица 5 класса Валерия </a:t>
            </a:r>
            <a:r>
              <a:rPr lang="ru-RU" sz="1400" dirty="0" err="1" smtClean="0"/>
              <a:t>Крук</a:t>
            </a:r>
            <a:r>
              <a:rPr lang="ru-RU" sz="1400" dirty="0" smtClean="0"/>
              <a:t> заняла третье место</a:t>
            </a:r>
            <a:endParaRPr lang="ru-RU" sz="1400" dirty="0"/>
          </a:p>
        </p:txBody>
      </p:sp>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720" y="1691680"/>
            <a:ext cx="1095375"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2053851" y="3000420"/>
            <a:ext cx="2593256" cy="738664"/>
          </a:xfrm>
          <a:prstGeom prst="rect">
            <a:avLst/>
          </a:prstGeom>
          <a:noFill/>
        </p:spPr>
        <p:txBody>
          <a:bodyPr wrap="square" rtlCol="0">
            <a:spAutoFit/>
          </a:bodyPr>
          <a:lstStyle/>
          <a:p>
            <a:r>
              <a:rPr lang="ru-RU" sz="1400" dirty="0" smtClean="0"/>
              <a:t>Гарипова Арина (ученица 5 д класса) в соревнованиях по плаванию заняла первое место</a:t>
            </a:r>
            <a:endParaRPr lang="ru-RU" sz="1400" dirty="0"/>
          </a:p>
        </p:txBody>
      </p:sp>
      <p:pic>
        <p:nvPicPr>
          <p:cNvPr id="2055"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47107" y="1907704"/>
            <a:ext cx="2094261" cy="1746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760697" y="5246409"/>
            <a:ext cx="6138055" cy="3970318"/>
          </a:xfrm>
          <a:prstGeom prst="rect">
            <a:avLst/>
          </a:prstGeom>
          <a:noFill/>
        </p:spPr>
        <p:txBody>
          <a:bodyPr wrap="square" rtlCol="0">
            <a:spAutoFit/>
          </a:bodyPr>
          <a:lstStyle/>
          <a:p>
            <a:pPr algn="ctr" fontAlgn="base"/>
            <a:r>
              <a:rPr lang="ru-RU" sz="1200" b="1" dirty="0"/>
              <a:t>Неопровержимые статистические данные</a:t>
            </a:r>
            <a:endParaRPr lang="ru-RU" sz="1200" dirty="0"/>
          </a:p>
          <a:p>
            <a:pPr lvl="0" algn="just" fontAlgn="base"/>
            <a:r>
              <a:rPr lang="ru-RU" sz="1200" dirty="0" smtClean="0"/>
              <a:t>               Более </a:t>
            </a:r>
            <a:r>
              <a:rPr lang="ru-RU" sz="1200" dirty="0"/>
              <a:t>350 тысяч человек только в России ежегодно умирает от табака, причем сюда относятся как активные курильщики, так и пассивные, которые были вынуждены вдыхать запах дыма. </a:t>
            </a:r>
            <a:r>
              <a:rPr lang="ru-RU" sz="1200" b="1" dirty="0"/>
              <a:t>Возраст «смертников с сигаретами</a:t>
            </a:r>
            <a:r>
              <a:rPr lang="ru-RU" sz="1200" dirty="0"/>
              <a:t>» молодеет год от года.</a:t>
            </a:r>
          </a:p>
          <a:p>
            <a:pPr lvl="0" algn="just" fontAlgn="base"/>
            <a:r>
              <a:rPr lang="ru-RU" sz="1200" dirty="0" smtClean="0"/>
              <a:t>           За </a:t>
            </a:r>
            <a:r>
              <a:rPr lang="ru-RU" sz="1200" dirty="0"/>
              <a:t>минувшее 20-ое столетие пагубное увлечение </a:t>
            </a:r>
            <a:r>
              <a:rPr lang="ru-RU" sz="1200" b="1" dirty="0"/>
              <a:t>преждевременно свело в могилу</a:t>
            </a:r>
            <a:r>
              <a:rPr lang="ru-RU" sz="1200" dirty="0"/>
              <a:t> более 100 миллионов людей со всего земного шара.</a:t>
            </a:r>
          </a:p>
          <a:p>
            <a:pPr lvl="0" algn="just" fontAlgn="base"/>
            <a:r>
              <a:rPr lang="ru-RU" sz="1200" dirty="0" smtClean="0"/>
              <a:t>          По </a:t>
            </a:r>
            <a:r>
              <a:rPr lang="ru-RU" sz="1200" dirty="0" smtClean="0"/>
              <a:t>статистике  </a:t>
            </a:r>
            <a:r>
              <a:rPr lang="ru-RU" sz="1200" dirty="0"/>
              <a:t>большинство курильщиков проживает на 10−15 лет меньше, чем люди, никогда не поддававшиеся этой привычке. </a:t>
            </a:r>
          </a:p>
          <a:p>
            <a:pPr lvl="0" algn="just" fontAlgn="base"/>
            <a:r>
              <a:rPr lang="ru-RU" sz="1200" dirty="0" smtClean="0"/>
              <a:t>          Количество </a:t>
            </a:r>
            <a:r>
              <a:rPr lang="ru-RU" sz="1200" dirty="0"/>
              <a:t>сигарет, которое люди выкуривают всего за 24 часа — более 15 миллиардов. Для табачных компаний эта цифра сулит </a:t>
            </a:r>
            <a:r>
              <a:rPr lang="ru-RU" sz="1200" b="1" dirty="0"/>
              <a:t>поразительную прибыль</a:t>
            </a:r>
            <a:r>
              <a:rPr lang="ru-RU" sz="1200" dirty="0"/>
              <a:t>.</a:t>
            </a:r>
          </a:p>
          <a:p>
            <a:pPr algn="just"/>
            <a:r>
              <a:rPr lang="ru-RU" sz="1200" dirty="0"/>
              <a:t> </a:t>
            </a:r>
            <a:r>
              <a:rPr lang="ru-RU" sz="1200" dirty="0" smtClean="0"/>
              <a:t>           Сигарета </a:t>
            </a:r>
            <a:r>
              <a:rPr lang="ru-RU" sz="1200" dirty="0"/>
              <a:t>считается одним из основных факторов, вызывающих рак, но не всем известно, что дым содержит более 50 химических соединений, вызывающих это опасное заболевание. Вот почему даже пассивное его вдыхание смертельно опасно.</a:t>
            </a:r>
          </a:p>
          <a:p>
            <a:pPr algn="just"/>
            <a:r>
              <a:rPr lang="ru-RU" sz="1200" dirty="0"/>
              <a:t>Чем больше сигарет выкуривается ежедневно, тем более велик риск возникновения злокачественных опухолей. Так, если курильщику </a:t>
            </a:r>
            <a:r>
              <a:rPr lang="ru-RU" sz="1200" dirty="0" smtClean="0"/>
              <a:t>недостаточно </a:t>
            </a:r>
            <a:r>
              <a:rPr lang="ru-RU" sz="1200" dirty="0"/>
              <a:t>одной пачки в сутки, вероятность смертельного заболевания возрастает на 20%.</a:t>
            </a:r>
          </a:p>
          <a:p>
            <a:pPr algn="just"/>
            <a:r>
              <a:rPr lang="ru-RU" sz="1200" dirty="0"/>
              <a:t>Сигарета может стать причиной образования хронического бронхита, симптомом которого является постоянный кашель, одышка, хрипы, кровохаркание. Заболевание, опасное само по себе, может вызвать такие осложнения, как пневмосклероз и легочная эмфизема.</a:t>
            </a:r>
          </a:p>
          <a:p>
            <a:endParaRPr lang="ru-RU" sz="1200" dirty="0"/>
          </a:p>
        </p:txBody>
      </p:sp>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516244"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1" y="8682341"/>
          <a:ext cx="324128" cy="46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3581453" y="4431946"/>
            <a:ext cx="3276150" cy="276999"/>
          </a:xfrm>
          <a:prstGeom prst="rect">
            <a:avLst/>
          </a:prstGeom>
          <a:noFill/>
        </p:spPr>
        <p:txBody>
          <a:bodyPr wrap="square" rtlCol="0">
            <a:spAutoFit/>
          </a:bodyPr>
          <a:lstStyle/>
          <a:p>
            <a:pPr algn="just"/>
            <a:r>
              <a:rPr lang="ru-RU" sz="1200" dirty="0" smtClean="0"/>
              <a:t>               </a:t>
            </a:r>
            <a:endParaRPr lang="ru-RU" sz="1200" dirty="0"/>
          </a:p>
        </p:txBody>
      </p:sp>
      <p:sp>
        <p:nvSpPr>
          <p:cNvPr id="5" name="TextBox 4"/>
          <p:cNvSpPr txBox="1"/>
          <p:nvPr/>
        </p:nvSpPr>
        <p:spPr>
          <a:xfrm>
            <a:off x="764704" y="0"/>
            <a:ext cx="6093296" cy="261610"/>
          </a:xfrm>
          <a:prstGeom prst="rect">
            <a:avLst/>
          </a:prstGeom>
          <a:noFill/>
        </p:spPr>
        <p:txBody>
          <a:bodyPr wrap="square" rtlCol="0">
            <a:spAutoFit/>
          </a:bodyPr>
          <a:lstStyle/>
          <a:p>
            <a:pPr algn="ctr"/>
            <a:r>
              <a:rPr lang="ru-RU" sz="1100" dirty="0" smtClean="0"/>
              <a:t>.</a:t>
            </a:r>
            <a:endParaRPr lang="ru-RU" sz="1100" dirty="0"/>
          </a:p>
        </p:txBody>
      </p:sp>
      <p:sp>
        <p:nvSpPr>
          <p:cNvPr id="9" name="TextBox 8"/>
          <p:cNvSpPr txBox="1"/>
          <p:nvPr/>
        </p:nvSpPr>
        <p:spPr>
          <a:xfrm>
            <a:off x="2335188" y="3430185"/>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TextBox 10"/>
          <p:cNvSpPr txBox="1"/>
          <p:nvPr/>
        </p:nvSpPr>
        <p:spPr>
          <a:xfrm>
            <a:off x="3284985" y="24526"/>
            <a:ext cx="3597227" cy="430887"/>
          </a:xfrm>
          <a:prstGeom prst="rect">
            <a:avLst/>
          </a:prstGeom>
          <a:noFill/>
        </p:spPr>
        <p:txBody>
          <a:bodyPr wrap="square" rtlCol="0">
            <a:spAutoFit/>
          </a:bodyPr>
          <a:lstStyle/>
          <a:p>
            <a:pPr algn="just"/>
            <a:endParaRPr lang="ru-RU" sz="1200" dirty="0" smtClean="0">
              <a:latin typeface="Times New Roman" panose="02020603050405020304" pitchFamily="18" charset="0"/>
              <a:cs typeface="Times New Roman" panose="02020603050405020304" pitchFamily="18" charset="0"/>
            </a:endParaRPr>
          </a:p>
          <a:p>
            <a:pPr algn="ctr"/>
            <a:endParaRPr lang="tt-RU" sz="1000" dirty="0"/>
          </a:p>
        </p:txBody>
      </p:sp>
      <p:sp>
        <p:nvSpPr>
          <p:cNvPr id="18" name="TextBox 17"/>
          <p:cNvSpPr txBox="1"/>
          <p:nvPr/>
        </p:nvSpPr>
        <p:spPr>
          <a:xfrm>
            <a:off x="2596495" y="3133581"/>
            <a:ext cx="2507630" cy="646331"/>
          </a:xfrm>
          <a:prstGeom prst="rect">
            <a:avLst/>
          </a:prstGeom>
          <a:noFill/>
        </p:spPr>
        <p:txBody>
          <a:bodyPr wrap="square" rtlCol="0">
            <a:spAutoFit/>
          </a:bodyPr>
          <a:lstStyle/>
          <a:p>
            <a:r>
              <a:rPr lang="ru-RU" sz="1200" dirty="0"/>
              <a:t/>
            </a:r>
            <a:br>
              <a:rPr lang="ru-RU" sz="1200" dirty="0"/>
            </a:br>
            <a:r>
              <a:rPr lang="ru-RU" sz="1200" dirty="0"/>
              <a:t/>
            </a:r>
            <a:br>
              <a:rPr lang="ru-RU" sz="1200" dirty="0"/>
            </a:br>
            <a:endParaRPr lang="ru-RU" sz="1200" dirty="0"/>
          </a:p>
        </p:txBody>
      </p:sp>
      <p:sp>
        <p:nvSpPr>
          <p:cNvPr id="16" name="TextBox 15"/>
          <p:cNvSpPr txBox="1"/>
          <p:nvPr/>
        </p:nvSpPr>
        <p:spPr>
          <a:xfrm>
            <a:off x="3606063" y="2275054"/>
            <a:ext cx="3046647" cy="461665"/>
          </a:xfrm>
          <a:prstGeom prst="rect">
            <a:avLst/>
          </a:prstGeom>
          <a:noFill/>
        </p:spPr>
        <p:txBody>
          <a:bodyPr wrap="square" rtlCol="0">
            <a:spAutoFit/>
          </a:bodyPr>
          <a:lstStyle/>
          <a:p>
            <a:r>
              <a:rPr lang="ru-RU" sz="1200" dirty="0" smtClean="0"/>
              <a:t>                </a:t>
            </a:r>
          </a:p>
          <a:p>
            <a:r>
              <a:rPr lang="ru-RU" sz="1200" dirty="0" smtClean="0"/>
              <a:t>              </a:t>
            </a:r>
            <a:endParaRPr lang="ru-RU" sz="1200" dirty="0"/>
          </a:p>
        </p:txBody>
      </p:sp>
      <p:sp>
        <p:nvSpPr>
          <p:cNvPr id="19" name="TextBox 18"/>
          <p:cNvSpPr txBox="1"/>
          <p:nvPr/>
        </p:nvSpPr>
        <p:spPr>
          <a:xfrm>
            <a:off x="65361" y="5373999"/>
            <a:ext cx="2467176" cy="276999"/>
          </a:xfrm>
          <a:prstGeom prst="rect">
            <a:avLst/>
          </a:prstGeom>
          <a:noFill/>
        </p:spPr>
        <p:txBody>
          <a:bodyPr wrap="square" rtlCol="0">
            <a:spAutoFit/>
          </a:bodyPr>
          <a:lstStyle/>
          <a:p>
            <a:r>
              <a:rPr lang="ru-RU" sz="1200" b="1" dirty="0" smtClean="0"/>
              <a:t>        </a:t>
            </a:r>
            <a:endParaRPr lang="ru-RU" sz="1200" dirty="0"/>
          </a:p>
        </p:txBody>
      </p:sp>
      <p:sp>
        <p:nvSpPr>
          <p:cNvPr id="17" name="AutoShape 7" descr="https://apf.mail.ru/cgi-bin/readmsg?id=15492635440000000294;0;1&amp;af_preview=1&amp;exif=1">
            <a:hlinkClick r:id="rId9"/>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087244" y="7356456"/>
            <a:ext cx="3429000" cy="276999"/>
          </a:xfrm>
          <a:prstGeom prst="rect">
            <a:avLst/>
          </a:prstGeom>
        </p:spPr>
        <p:txBody>
          <a:bodyPr>
            <a:spAutoFit/>
          </a:bodyPr>
          <a:lstStyle/>
          <a:p>
            <a:r>
              <a:rPr lang="ru-RU" sz="1200" dirty="0" smtClean="0"/>
              <a:t>.</a:t>
            </a:r>
            <a:endParaRPr lang="ru-RU" sz="1200" dirty="0"/>
          </a:p>
        </p:txBody>
      </p:sp>
      <p:pic>
        <p:nvPicPr>
          <p:cNvPr id="2051" name="Picture 3" descr="C:\Users\ПК\Downloads\106337.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15816" y="5148064"/>
            <a:ext cx="1212949" cy="72887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64705" y="72866"/>
            <a:ext cx="6092898" cy="6001643"/>
          </a:xfrm>
          <a:prstGeom prst="rect">
            <a:avLst/>
          </a:prstGeom>
          <a:noFill/>
        </p:spPr>
        <p:txBody>
          <a:bodyPr wrap="square" rtlCol="0">
            <a:spAutoFit/>
          </a:bodyPr>
          <a:lstStyle/>
          <a:p>
            <a:r>
              <a:rPr lang="tt-RU" sz="1400" b="1" dirty="0" smtClean="0"/>
              <a:t>                                                    ...</a:t>
            </a:r>
            <a:r>
              <a:rPr lang="tt-RU" sz="1400" b="1" dirty="0"/>
              <a:t>Сагындыра торган җир</a:t>
            </a:r>
            <a:endParaRPr lang="ru-RU" sz="1400" b="1" dirty="0"/>
          </a:p>
          <a:p>
            <a:pPr algn="just"/>
            <a:r>
              <a:rPr lang="tt-RU" sz="1200" dirty="0"/>
              <a:t>      Әзербайҗан теленнән “алтын” мәгънәсенә ия булган Алтун исемле малай мин үзем. Яшем инде унөчтә. Әлмәт шәһәренең 24 нче мәктәбендә белем алам.Нәселебездәге барлык малайлар кебек үк көрәш белән шөгыльләнәм. “Тирән тамырлары Грузиядән булган кайнар канлы әзербайҗан егете монда каян килеп чыккан?” - диеп сорарсыз сез. </a:t>
            </a:r>
            <a:endParaRPr lang="ru-RU" sz="1200" dirty="0"/>
          </a:p>
          <a:p>
            <a:pPr algn="just"/>
            <a:r>
              <a:rPr lang="tt-RU" sz="1200" dirty="0"/>
              <a:t>	Безнен гаиләбез тарихы чыннан да бик еракка, биек таулар, киң диңгезләр артына Грузиягә  барып тоташа. Квемо- Болниси шәһәрендә әниемнең әтисе Аджалов Нәсиб  баларга туган тел дәресләре укыткан. Үзенең балаларын да иманлы,тәрбияле итеп үстерер өчен бик күп көч куйган ул. Алар гаиләсендә 3  бала булган. Гарәп теленнән тәрҗемә иткәндә “бердәнбер” мәгънәсенә ия булган Егана исемле кызы минем әнием була.</a:t>
            </a:r>
            <a:endParaRPr lang="ru-RU" sz="1200" dirty="0"/>
          </a:p>
          <a:p>
            <a:pPr algn="just"/>
            <a:r>
              <a:rPr lang="tt-RU" sz="1200" dirty="0"/>
              <a:t>	Мин ике карт бабам белән дә горурланам. Чөнки әтиемнең әтисе Вейсалов Хыдырның  әтисе Паша  да, Нәсиб бабамның әтисе дә Бөек Ватан сугышы ветераннары. Аларның батырлыклары турында костюмнарын бизәп торган төрледән- төрле медальләре сөйли. Бабамнардан калган иң кадерле ядкәрләр алар! Хыдыр бабам да, аның бабасы да  гомер буе авыл хуҗалыгында эшләгәннәр: яшелчә, җиләк- җимеш үстергәннәр.</a:t>
            </a:r>
            <a:endParaRPr lang="ru-RU" sz="1200" dirty="0"/>
          </a:p>
          <a:p>
            <a:pPr algn="just"/>
            <a:r>
              <a:rPr lang="tt-RU" sz="1200" dirty="0"/>
              <a:t>	2002 нче елны кара күзле,зифа буйлы Егана, кайнар йөрәкле,кызу канлы Вилаят исемле егет белән гаилә корып җибәрәләр. Язмыш җилләре аларны кая гына ташламый! Яшь гаилә төрле сәбәпләр аркасында Екатеринбург шәһәренә күчеп килә. Монда аларның мәхәббәт җимешләре булып апам белән мин дөньяга килгәнбез.  2009 нчы елны язмыш җилләре аларны Татарстанга,Әлмәт шәһәренә китерә.</a:t>
            </a:r>
            <a:endParaRPr lang="ru-RU" sz="1200" dirty="0"/>
          </a:p>
          <a:p>
            <a:pPr algn="just"/>
            <a:r>
              <a:rPr lang="tt-RU" sz="1200" dirty="0"/>
              <a:t>     Мин үземне белгәннән бирле Әлмәттә яшим. Кайсы ягы беләндер ул минем бабамнарның туган ягын хәтерләтә...Кунакчыл, киң күңелле халык,кызу җәйләр. </a:t>
            </a:r>
            <a:endParaRPr lang="ru-RU" sz="1200" dirty="0"/>
          </a:p>
          <a:p>
            <a:pPr algn="just"/>
            <a:r>
              <a:rPr lang="tt-RU" sz="1200" dirty="0"/>
              <a:t>	Ел саен диярлек, мин апам белән Грузиягә барам. Исең китәрлек матур яклар! Яшелчә, җиләк-җимеш, болытларга тоташкан таулар, очсыз-кырыйсыз,офыкларга терәлгән диңгез! ...Ләкин, йөрәк ни өчендер монда тарта, күңел тула,  Әлмәтемә кайтасым килә. Кайсы ягы беләндер,җанга якын татар телен ишетәсем, Салаватка кушылып җырлыйсым килә. Зәй елгасының язгы ташуларда   шашып агуы, язгы сулар ярсуына охшап яшәгән Әлмәт халкыннан башка,киләчәгемне күз алдына китерүе  миңа инде авыр.</a:t>
            </a:r>
            <a:endParaRPr lang="ru-RU" sz="1200" dirty="0"/>
          </a:p>
          <a:p>
            <a:pPr algn="just"/>
            <a:r>
              <a:rPr lang="tt-RU" sz="1200" dirty="0"/>
              <a:t> </a:t>
            </a:r>
            <a:endParaRPr lang="ru-RU" sz="1200" dirty="0"/>
          </a:p>
        </p:txBody>
      </p:sp>
      <p:pic>
        <p:nvPicPr>
          <p:cNvPr id="29" name="Рисунок 28" descr="C:\Users\ПК\Downloads\IMG-20190330-WA0022.jp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89240" y="5655915"/>
            <a:ext cx="1124456" cy="1387442"/>
          </a:xfrm>
          <a:prstGeom prst="rect">
            <a:avLst/>
          </a:prstGeom>
          <a:noFill/>
          <a:ln>
            <a:noFill/>
          </a:ln>
        </p:spPr>
      </p:pic>
      <p:pic>
        <p:nvPicPr>
          <p:cNvPr id="1026"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75896" y="5837104"/>
            <a:ext cx="2073794" cy="11665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22882" y="5792457"/>
            <a:ext cx="1773613" cy="1255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5" descr="http://caydaq.tatar/wp-content/uploads/bfi_thumb/27.06-6lryyd867p98fj7wb4qffmxwtzc6io2lxvfzy4delao.jpg">
            <a:hlinkClick r:id="rId14"/>
          </p:cNvPr>
          <p:cNvSpPr>
            <a:spLocks noChangeAspect="1" noChangeArrowheads="1"/>
          </p:cNvSpPr>
          <p:nvPr/>
        </p:nvSpPr>
        <p:spPr bwMode="auto">
          <a:xfrm>
            <a:off x="14128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0" name="Picture 6"/>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96960" y="7079572"/>
            <a:ext cx="3053349" cy="119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90498" y="7916795"/>
            <a:ext cx="2689379" cy="120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883821" y="7043357"/>
            <a:ext cx="2829875" cy="1159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883821" y="7916795"/>
            <a:ext cx="2632423" cy="1201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Скругленный прямоугольник 38"/>
          <p:cNvSpPr/>
          <p:nvPr/>
        </p:nvSpPr>
        <p:spPr>
          <a:xfrm>
            <a:off x="801673" y="7916469"/>
            <a:ext cx="5990888" cy="1219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9" name="TextBox 8"/>
          <p:cNvSpPr txBox="1"/>
          <p:nvPr/>
        </p:nvSpPr>
        <p:spPr>
          <a:xfrm>
            <a:off x="404664" y="-1364391"/>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flipH="1">
            <a:off x="6425952" y="8620305"/>
            <a:ext cx="440196" cy="461665"/>
          </a:xfrm>
          <a:prstGeom prst="rect">
            <a:avLst/>
          </a:prstGeom>
          <a:noFill/>
        </p:spPr>
        <p:txBody>
          <a:bodyPr wrap="square" rtlCol="0">
            <a:spAutoFit/>
          </a:bodyPr>
          <a:lstStyle/>
          <a:p>
            <a:r>
              <a:rPr lang="tt-RU" sz="2400" dirty="0"/>
              <a:t>4</a:t>
            </a:r>
            <a:endParaRPr lang="ru-RU" sz="2400" dirty="0"/>
          </a:p>
        </p:txBody>
      </p:sp>
      <p:sp>
        <p:nvSpPr>
          <p:cNvPr id="15" name="TextBox 14"/>
          <p:cNvSpPr txBox="1"/>
          <p:nvPr/>
        </p:nvSpPr>
        <p:spPr>
          <a:xfrm>
            <a:off x="7605465" y="1763688"/>
            <a:ext cx="1844824" cy="369332"/>
          </a:xfrm>
          <a:prstGeom prst="rect">
            <a:avLst/>
          </a:prstGeom>
          <a:noFill/>
        </p:spPr>
        <p:txBody>
          <a:bodyPr wrap="square" rtlCol="0">
            <a:spAutoFit/>
          </a:bodyPr>
          <a:lstStyle/>
          <a:p>
            <a:endParaRPr lang="ru-RU" dirty="0"/>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764708" y="611566"/>
            <a:ext cx="6093295" cy="276999"/>
          </a:xfrm>
          <a:prstGeom prst="rect">
            <a:avLst/>
          </a:prstGeom>
          <a:noFill/>
        </p:spPr>
        <p:txBody>
          <a:bodyPr wrap="square" rtlCol="0">
            <a:spAutoFit/>
          </a:bodyPr>
          <a:lstStyle/>
          <a:p>
            <a:r>
              <a:rPr lang="tt-RU" sz="1200" dirty="0" smtClean="0"/>
              <a:t>      </a:t>
            </a:r>
            <a:endParaRPr lang="ru-RU" sz="1050" dirty="0"/>
          </a:p>
        </p:txBody>
      </p:sp>
      <p:sp>
        <p:nvSpPr>
          <p:cNvPr id="18" name="Прямоугольник 17"/>
          <p:cNvSpPr/>
          <p:nvPr/>
        </p:nvSpPr>
        <p:spPr>
          <a:xfrm flipH="1">
            <a:off x="3717035" y="7596336"/>
            <a:ext cx="3183187" cy="369332"/>
          </a:xfrm>
          <a:prstGeom prst="rect">
            <a:avLst/>
          </a:prstGeom>
        </p:spPr>
        <p:txBody>
          <a:bodyPr wrap="square">
            <a:spAutoFit/>
          </a:bodyPr>
          <a:lstStyle/>
          <a:p>
            <a:r>
              <a:rPr lang="ru-RU" dirty="0"/>
              <a:t> </a:t>
            </a:r>
            <a:endParaRPr lang="ru-RU" sz="1600" dirty="0"/>
          </a:p>
        </p:txBody>
      </p:sp>
      <p:sp>
        <p:nvSpPr>
          <p:cNvPr id="6" name="Прямоугольник 5"/>
          <p:cNvSpPr/>
          <p:nvPr/>
        </p:nvSpPr>
        <p:spPr>
          <a:xfrm>
            <a:off x="2492896" y="8078647"/>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 </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 name="TextBox 16"/>
          <p:cNvSpPr txBox="1"/>
          <p:nvPr/>
        </p:nvSpPr>
        <p:spPr>
          <a:xfrm>
            <a:off x="783367" y="3910745"/>
            <a:ext cx="5922188" cy="276999"/>
          </a:xfrm>
          <a:prstGeom prst="rect">
            <a:avLst/>
          </a:prstGeom>
          <a:noFill/>
        </p:spPr>
        <p:txBody>
          <a:bodyPr wrap="square" rtlCol="0">
            <a:spAutoFit/>
          </a:bodyPr>
          <a:lstStyle/>
          <a:p>
            <a:pPr fontAlgn="base"/>
            <a:r>
              <a:rPr lang="ru-RU" sz="1200" dirty="0"/>
              <a:t> </a:t>
            </a:r>
            <a:r>
              <a:rPr lang="ru-RU" sz="1200" dirty="0" smtClean="0"/>
              <a:t>           </a:t>
            </a:r>
            <a:endParaRPr lang="ru-RU" sz="1200" i="1" dirty="0"/>
          </a:p>
        </p:txBody>
      </p:sp>
      <p:sp>
        <p:nvSpPr>
          <p:cNvPr id="19" name="AutoShape 6" descr="http://puch-vesti.ru/media/cache/94/33/d3/f4/66/c5/9433d3f466c579b7054f50f1b07183dc.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AutoShape 2" descr="год кудьтуры"/>
          <p:cNvSpPr>
            <a:spLocks noChangeAspect="1" noChangeArrowheads="1"/>
          </p:cNvSpPr>
          <p:nvPr/>
        </p:nvSpPr>
        <p:spPr bwMode="auto">
          <a:xfrm>
            <a:off x="63500" y="-136525"/>
            <a:ext cx="5133975" cy="32956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 name="AutoShape 5" descr="http://parkorel.ru/template/i/events/2019%20%D0%B3%D0%BE%D0%B4%20%D0%B2%20%D0%A0%D0%BE%D1%81%D1%81%D0%B8%D0%B9%D1%81%D0%BA%D0%BE%D0%B9%20%D0%A4%D0%B5%D0%B4%D0%B5%D1%80%D0%B0%D1%86%D0%B8%D0%B8%20%D0%BE%D0%B1%D1%8A%D1%8F%D0%B2%D0%BB%D0%B5%D0%BD%20%D0%93%D0%BE%D0%B4%D0%BE%D0%BC%20%D1%82%D0%B5%D0%B0%D1%82%D1%80%D0%B0/%D0%93%D0%BE%D0%B4_%D1%82%D0%B5%D0%B0%D1%82%D1%80%D0%B0_1200.jpg"/>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9" descr="https://apf.mail.ru/cgi-bin/readmsg?id=15492911950000000550;0;1&amp;af_preview=1&amp;exif=1">
            <a:hlinkClick r:id="rId2"/>
          </p:cNvPr>
          <p:cNvSpPr>
            <a:spLocks noChangeAspect="1" noChangeArrowheads="1"/>
          </p:cNvSpPr>
          <p:nvPr/>
        </p:nvSpPr>
        <p:spPr bwMode="auto">
          <a:xfrm>
            <a:off x="428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TextBox 9"/>
          <p:cNvSpPr txBox="1"/>
          <p:nvPr/>
        </p:nvSpPr>
        <p:spPr>
          <a:xfrm>
            <a:off x="742613" y="0"/>
            <a:ext cx="6101942" cy="523220"/>
          </a:xfrm>
          <a:prstGeom prst="rect">
            <a:avLst/>
          </a:prstGeom>
          <a:noFill/>
        </p:spPr>
        <p:txBody>
          <a:bodyPr wrap="square" rtlCol="0">
            <a:spAutoFit/>
          </a:bodyPr>
          <a:lstStyle/>
          <a:p>
            <a:endParaRPr lang="ru-RU" sz="1400" dirty="0"/>
          </a:p>
          <a:p>
            <a:endParaRPr lang="ru-RU" sz="1400" dirty="0"/>
          </a:p>
        </p:txBody>
      </p:sp>
      <p:sp>
        <p:nvSpPr>
          <p:cNvPr id="21" name="Прямоугольник 20"/>
          <p:cNvSpPr/>
          <p:nvPr/>
        </p:nvSpPr>
        <p:spPr>
          <a:xfrm>
            <a:off x="742613" y="2653580"/>
            <a:ext cx="6101942" cy="584775"/>
          </a:xfrm>
          <a:prstGeom prst="rect">
            <a:avLst/>
          </a:prstGeom>
        </p:spPr>
        <p:txBody>
          <a:bodyPr wrap="square">
            <a:spAutoFit/>
          </a:bodyPr>
          <a:lstStyle/>
          <a:p>
            <a:r>
              <a:rPr lang="ru-RU" sz="1400" b="1" dirty="0" smtClean="0"/>
              <a:t>                         </a:t>
            </a:r>
            <a:endParaRPr lang="ru-RU" sz="1400" dirty="0"/>
          </a:p>
          <a:p>
            <a:r>
              <a:rPr lang="ru-RU" b="1" dirty="0"/>
              <a:t> </a:t>
            </a:r>
            <a:endParaRPr lang="ru-RU" dirty="0"/>
          </a:p>
        </p:txBody>
      </p:sp>
      <p:sp>
        <p:nvSpPr>
          <p:cNvPr id="23" name="AutoShape 5" descr="http://koffkindom.ru/wp-content/uploads/2017/01/soldat-risunok.jpg"/>
          <p:cNvSpPr>
            <a:spLocks noChangeAspect="1" noChangeArrowheads="1"/>
          </p:cNvSpPr>
          <p:nvPr/>
        </p:nvSpPr>
        <p:spPr bwMode="auto">
          <a:xfrm>
            <a:off x="368300" y="168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TextBox 19"/>
          <p:cNvSpPr txBox="1"/>
          <p:nvPr/>
        </p:nvSpPr>
        <p:spPr>
          <a:xfrm>
            <a:off x="768931" y="55528"/>
            <a:ext cx="4676293" cy="3416320"/>
          </a:xfrm>
          <a:prstGeom prst="rect">
            <a:avLst/>
          </a:prstGeom>
          <a:noFill/>
        </p:spPr>
        <p:txBody>
          <a:bodyPr wrap="square" rtlCol="0">
            <a:spAutoFit/>
          </a:bodyPr>
          <a:lstStyle/>
          <a:p>
            <a:pPr algn="ctr" fontAlgn="base"/>
            <a:r>
              <a:rPr lang="ru-RU" sz="1200" b="1" dirty="0"/>
              <a:t>Уважаемые родители</a:t>
            </a:r>
            <a:r>
              <a:rPr lang="ru-RU" sz="1200" b="1" dirty="0" smtClean="0"/>
              <a:t>!</a:t>
            </a:r>
            <a:endParaRPr lang="ru-RU" sz="1200" dirty="0"/>
          </a:p>
          <a:p>
            <a:pPr fontAlgn="base"/>
            <a:r>
              <a:rPr lang="ru-RU" sz="1200" dirty="0"/>
              <a:t>            Не оставляйте детей одних! Заботьтесь о безопасности детей, придерживаясь правил безопасного поведения в быту. Это стоит Ваших усилий! Воспитывайте у детей навыки культуры безопасного поведения, демонстрируя осторожность на собственном примере. Найдите несколько минут на откровенный разговор с детьми об этом. Помните, что эти минуты будут измеряться ценой жизни. А чтоб не случилась беда - необходимо давать детям четкие знания и умения, как действовать в той или другой ситуации. Помните, что жизнь наших детей зависит только от </a:t>
            </a:r>
            <a:r>
              <a:rPr lang="ru-RU" sz="1200" dirty="0" smtClean="0"/>
              <a:t>нас самих</a:t>
            </a:r>
            <a:r>
              <a:rPr lang="ru-RU" sz="1200" dirty="0"/>
              <a:t>!</a:t>
            </a:r>
          </a:p>
          <a:p>
            <a:pPr fontAlgn="base"/>
            <a:r>
              <a:rPr lang="ru-RU" sz="1200" dirty="0"/>
              <a:t>    Взрослому человеку вполне понятно, что передвижение по льду связано с большой  опасностью. Нужно объяснить ребенку, что игры на льду – это опасное развлечение. Не всегда осенний лед под тяжестью человека начинает трещать, предупреждая об опасности, а сразу может провалиться. Опасно находиться на льду водохранилищ. Часто ветром отрываются большие поля льда, на которых находятся рыболовы и дети. Для их спасения применяется спецтехника и не всегда удается </a:t>
            </a:r>
            <a:r>
              <a:rPr lang="ru-RU" sz="1200" dirty="0" smtClean="0"/>
              <a:t>спасти утопающих</a:t>
            </a:r>
            <a:r>
              <a:rPr lang="ru-RU" sz="1200" dirty="0"/>
              <a:t>.</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5224" y="228578"/>
            <a:ext cx="1377867" cy="1535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0621" y="1852606"/>
            <a:ext cx="1483933" cy="1468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Стрелка вправо 23"/>
          <p:cNvSpPr/>
          <p:nvPr/>
        </p:nvSpPr>
        <p:spPr>
          <a:xfrm>
            <a:off x="1021276" y="3471848"/>
            <a:ext cx="5544616" cy="164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TextBox 24"/>
          <p:cNvSpPr txBox="1"/>
          <p:nvPr/>
        </p:nvSpPr>
        <p:spPr>
          <a:xfrm>
            <a:off x="788775" y="4542284"/>
            <a:ext cx="2870561" cy="3754874"/>
          </a:xfrm>
          <a:prstGeom prst="rect">
            <a:avLst/>
          </a:prstGeom>
          <a:noFill/>
        </p:spPr>
        <p:txBody>
          <a:bodyPr wrap="square" rtlCol="0">
            <a:spAutoFit/>
          </a:bodyPr>
          <a:lstStyle/>
          <a:p>
            <a:r>
              <a:rPr lang="ru-RU" sz="1400" b="1" dirty="0" smtClean="0"/>
              <a:t>Народная мудрость о весне </a:t>
            </a:r>
          </a:p>
          <a:p>
            <a:r>
              <a:rPr lang="ru-RU" sz="1400" dirty="0" smtClean="0"/>
              <a:t>Март </a:t>
            </a:r>
            <a:r>
              <a:rPr lang="ru-RU" sz="1400" dirty="0"/>
              <a:t>– с водой, апрель – с травой, а май – с цветами.</a:t>
            </a:r>
            <a:br>
              <a:rPr lang="ru-RU" sz="1400" dirty="0"/>
            </a:br>
            <a:r>
              <a:rPr lang="ru-RU" sz="1400" dirty="0"/>
              <a:t>В марте югом веет, старого греет.</a:t>
            </a:r>
            <a:br>
              <a:rPr lang="ru-RU" sz="1400" dirty="0"/>
            </a:br>
            <a:r>
              <a:rPr lang="ru-RU" sz="1400" dirty="0"/>
              <a:t>Иногда и март морозом хвалится.</a:t>
            </a:r>
            <a:br>
              <a:rPr lang="ru-RU" sz="1400" dirty="0"/>
            </a:br>
            <a:r>
              <a:rPr lang="ru-RU" sz="1400" dirty="0"/>
              <a:t>Март сухой – урожай плохой.</a:t>
            </a:r>
            <a:br>
              <a:rPr lang="ru-RU" sz="1400" dirty="0"/>
            </a:br>
            <a:r>
              <a:rPr lang="ru-RU" sz="1400" dirty="0"/>
              <a:t>Март зиму кончает, весну начинает.</a:t>
            </a:r>
            <a:br>
              <a:rPr lang="ru-RU" sz="1400" dirty="0"/>
            </a:br>
            <a:r>
              <a:rPr lang="ru-RU" sz="1400" dirty="0"/>
              <a:t>Март – не весна, а </a:t>
            </a:r>
            <a:r>
              <a:rPr lang="ru-RU" sz="1400" dirty="0" err="1"/>
              <a:t>предвесенье</a:t>
            </a:r>
            <a:r>
              <a:rPr lang="ru-RU" sz="1400" dirty="0"/>
              <a:t>.</a:t>
            </a:r>
            <a:br>
              <a:rPr lang="ru-RU" sz="1400" dirty="0"/>
            </a:br>
            <a:r>
              <a:rPr lang="ru-RU" sz="1400" dirty="0"/>
              <a:t>Март – </a:t>
            </a:r>
            <a:r>
              <a:rPr lang="ru-RU" sz="1400" dirty="0" err="1"/>
              <a:t>ветронос</a:t>
            </a:r>
            <a:r>
              <a:rPr lang="ru-RU" sz="1400" dirty="0"/>
              <a:t>, </a:t>
            </a:r>
            <a:r>
              <a:rPr lang="ru-RU" sz="1400" dirty="0" err="1"/>
              <a:t>водотек</a:t>
            </a:r>
            <a:r>
              <a:rPr lang="ru-RU" sz="1400" dirty="0"/>
              <a:t>, </a:t>
            </a:r>
            <a:r>
              <a:rPr lang="ru-RU" sz="1400" dirty="0" err="1"/>
              <a:t>грачевник</a:t>
            </a:r>
            <a:r>
              <a:rPr lang="ru-RU" sz="1400" dirty="0"/>
              <a:t>.</a:t>
            </a:r>
            <a:br>
              <a:rPr lang="ru-RU" sz="1400" dirty="0"/>
            </a:br>
            <a:r>
              <a:rPr lang="ru-RU" sz="1400" dirty="0"/>
              <a:t>Март – </a:t>
            </a:r>
            <a:r>
              <a:rPr lang="ru-RU" sz="1400" dirty="0" err="1"/>
              <a:t>грачевник</a:t>
            </a:r>
            <a:r>
              <a:rPr lang="ru-RU" sz="1400" dirty="0"/>
              <a:t>, грачей пригнал.</a:t>
            </a:r>
            <a:br>
              <a:rPr lang="ru-RU" sz="1400" dirty="0"/>
            </a:br>
            <a:r>
              <a:rPr lang="ru-RU" sz="1400" dirty="0"/>
              <a:t>Март – </a:t>
            </a:r>
            <a:r>
              <a:rPr lang="ru-RU" sz="1400" dirty="0" err="1"/>
              <a:t>зимобор</a:t>
            </a:r>
            <a:r>
              <a:rPr lang="ru-RU" sz="1400" dirty="0"/>
              <a:t>, с зимой борется.</a:t>
            </a:r>
            <a:br>
              <a:rPr lang="ru-RU" sz="1400" dirty="0"/>
            </a:br>
            <a:r>
              <a:rPr lang="ru-RU" sz="1400" dirty="0"/>
              <a:t>Март – наследник февраля.</a:t>
            </a:r>
            <a:br>
              <a:rPr lang="ru-RU" sz="1400" dirty="0"/>
            </a:br>
            <a:r>
              <a:rPr lang="ru-RU" sz="1400" dirty="0"/>
              <a:t>Март – </a:t>
            </a:r>
            <a:r>
              <a:rPr lang="ru-RU" sz="1400" dirty="0" err="1"/>
              <a:t>протальник</a:t>
            </a:r>
            <a:r>
              <a:rPr lang="ru-RU" sz="1400" dirty="0"/>
              <a:t>.</a:t>
            </a:r>
            <a:br>
              <a:rPr lang="ru-RU" sz="1400" dirty="0"/>
            </a:br>
            <a:r>
              <a:rPr lang="ru-RU" sz="1400" dirty="0"/>
              <a:t/>
            </a:r>
            <a:br>
              <a:rPr lang="ru-RU" sz="1400" dirty="0"/>
            </a:br>
            <a:endParaRPr lang="ru-RU" sz="1400" dirty="0"/>
          </a:p>
        </p:txBody>
      </p:sp>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1913" y="3617965"/>
            <a:ext cx="1921396" cy="976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8627" y="7965668"/>
            <a:ext cx="1117325" cy="111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Box 25"/>
          <p:cNvSpPr txBox="1"/>
          <p:nvPr/>
        </p:nvSpPr>
        <p:spPr>
          <a:xfrm>
            <a:off x="3659336" y="3641391"/>
            <a:ext cx="3145218" cy="4524315"/>
          </a:xfrm>
          <a:prstGeom prst="rect">
            <a:avLst/>
          </a:prstGeom>
          <a:noFill/>
        </p:spPr>
        <p:txBody>
          <a:bodyPr wrap="square" rtlCol="0">
            <a:spAutoFit/>
          </a:bodyPr>
          <a:lstStyle/>
          <a:p>
            <a:r>
              <a:rPr lang="ru-RU" sz="1400" b="1" dirty="0" smtClean="0"/>
              <a:t>Отрывки из школьных сочинений</a:t>
            </a:r>
          </a:p>
          <a:p>
            <a:r>
              <a:rPr lang="ru-RU" sz="1200" dirty="0"/>
              <a:t>• Дворец был построен крепостными руками графа Шереметьева.</a:t>
            </a:r>
            <a:br>
              <a:rPr lang="ru-RU" sz="1200" dirty="0"/>
            </a:br>
            <a:r>
              <a:rPr lang="ru-RU" sz="1200" dirty="0"/>
              <a:t>• Наташа купила полтора с половиной килограмма арбуза.</a:t>
            </a:r>
            <a:br>
              <a:rPr lang="ru-RU" sz="1200" dirty="0"/>
            </a:br>
            <a:r>
              <a:rPr lang="ru-RU" sz="1200" dirty="0"/>
              <a:t>• Муму не могла есть, и Герасим ей помог.</a:t>
            </a:r>
            <a:br>
              <a:rPr lang="ru-RU" sz="1200" dirty="0"/>
            </a:br>
            <a:r>
              <a:rPr lang="ru-RU" sz="1200" dirty="0"/>
              <a:t>• Квадратная скобка показывает, что минус бесконечность - самое левое число.</a:t>
            </a:r>
            <a:br>
              <a:rPr lang="ru-RU" sz="1200" dirty="0"/>
            </a:br>
            <a:r>
              <a:rPr lang="ru-RU" sz="1200" dirty="0"/>
              <a:t>• Герасим утопил Му-му и приплясывая пошел в родную деревню...</a:t>
            </a:r>
            <a:br>
              <a:rPr lang="ru-RU" sz="1200" dirty="0"/>
            </a:br>
            <a:r>
              <a:rPr lang="ru-RU" sz="1200" dirty="0"/>
              <a:t>• Папа Карло вырубил Буратино</a:t>
            </a:r>
            <a:r>
              <a:rPr lang="ru-RU" sz="1200" dirty="0" smtClean="0"/>
              <a:t>.</a:t>
            </a:r>
            <a:r>
              <a:rPr lang="ru-RU" sz="1200" dirty="0"/>
              <a:t/>
            </a:r>
            <a:br>
              <a:rPr lang="ru-RU" sz="1200" dirty="0"/>
            </a:br>
            <a:r>
              <a:rPr lang="ru-RU" sz="1200" dirty="0"/>
              <a:t>• В Индии, начиная с детства, женский род ходит с точками на лбу.</a:t>
            </a:r>
            <a:br>
              <a:rPr lang="ru-RU" sz="1200" dirty="0"/>
            </a:br>
            <a:r>
              <a:rPr lang="ru-RU" sz="1200" dirty="0"/>
              <a:t>• Кругом было тихо, как будто все вымерли... Какая красота!</a:t>
            </a:r>
            <a:br>
              <a:rPr lang="ru-RU" sz="1200" dirty="0"/>
            </a:br>
            <a:r>
              <a:rPr lang="ru-RU" sz="1200" dirty="0"/>
              <a:t>• В комнате громко тикали солнечные часы.</a:t>
            </a:r>
            <a:br>
              <a:rPr lang="ru-RU" sz="1200" dirty="0"/>
            </a:br>
            <a:r>
              <a:rPr lang="ru-RU" sz="1200" dirty="0"/>
              <a:t>• Его глаза с нежностью смотрели друг на друга.</a:t>
            </a:r>
            <a:br>
              <a:rPr lang="ru-RU" sz="1200" dirty="0"/>
            </a:br>
            <a:r>
              <a:rPr lang="ru-RU" sz="1200" dirty="0"/>
              <a:t>• Стихотворение написано в рифму, что нередко наблюдается у поэта.</a:t>
            </a:r>
            <a:br>
              <a:rPr lang="ru-RU" sz="1200" dirty="0"/>
            </a:br>
            <a:r>
              <a:rPr lang="ru-RU" sz="1200" dirty="0"/>
              <a:t>• Плотность населения Австралии составляет 4 квадратных человека на один метр.</a:t>
            </a:r>
          </a:p>
          <a:p>
            <a:endParaRPr lang="ru-RU" sz="1200" dirty="0"/>
          </a:p>
        </p:txBody>
      </p:sp>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1914" y="7992128"/>
            <a:ext cx="1306966" cy="1089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3609</TotalTime>
  <Words>558</Words>
  <Application>Microsoft Office PowerPoint</Application>
  <PresentationFormat>Экран (4:3)</PresentationFormat>
  <Paragraphs>101</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Лилия</cp:lastModifiedBy>
  <cp:revision>300</cp:revision>
  <cp:lastPrinted>2016-02-13T10:54:32Z</cp:lastPrinted>
  <dcterms:created xsi:type="dcterms:W3CDTF">2013-09-28T04:10:37Z</dcterms:created>
  <dcterms:modified xsi:type="dcterms:W3CDTF">2019-04-01T22:09:26Z</dcterms:modified>
</cp:coreProperties>
</file>